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62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3" r:id="rId12"/>
    <p:sldId id="271" r:id="rId13"/>
    <p:sldId id="272" r:id="rId14"/>
    <p:sldId id="287" r:id="rId15"/>
    <p:sldId id="275" r:id="rId16"/>
    <p:sldId id="276" r:id="rId17"/>
    <p:sldId id="277" r:id="rId18"/>
    <p:sldId id="288" r:id="rId19"/>
    <p:sldId id="289" r:id="rId20"/>
    <p:sldId id="290" r:id="rId21"/>
    <p:sldId id="291" r:id="rId22"/>
    <p:sldId id="292" r:id="rId23"/>
    <p:sldId id="293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84"/>
    <p:restoredTop sz="94674"/>
  </p:normalViewPr>
  <p:slideViewPr>
    <p:cSldViewPr snapToGrid="0" snapToObjects="1">
      <p:cViewPr varScale="1">
        <p:scale>
          <a:sx n="137" d="100"/>
          <a:sy n="137" d="100"/>
        </p:scale>
        <p:origin x="30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png>
</file>

<file path=ppt/media/image13.png>
</file>

<file path=ppt/media/image2.jpe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95FB55-27C7-A643-A861-C715DE9C7C9D}" type="datetimeFigureOut">
              <a:rPr lang="it-IT" smtClean="0"/>
              <a:t>09/11/17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92713-7B94-C340-AE71-558B07FD5AA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649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92713-7B94-C340-AE71-558B07FD5AA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44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92713-7B94-C340-AE71-558B07FD5AA0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4252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92713-7B94-C340-AE71-558B07FD5AA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531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57200" y="3600450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56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086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28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525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22313" y="4406900"/>
            <a:ext cx="8421687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05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79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6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71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6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473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4752218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57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7F19BEF7-73F9-3646-8076-7EC1D85A8026}" type="slidenum">
              <a:rPr lang="en-US" smtClean="0"/>
              <a:t>‹n.›</a:t>
            </a:fld>
            <a:endParaRPr lang="en-US"/>
          </a:p>
        </p:txBody>
      </p:sp>
      <p:pic>
        <p:nvPicPr>
          <p:cNvPr id="9" name="Picture 8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0" y="5829300"/>
            <a:ext cx="1689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2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Introduction to Configuration </a:t>
            </a:r>
            <a:r>
              <a:rPr lang="en-US" dirty="0"/>
              <a:t>&amp; Source Management</a:t>
            </a:r>
            <a:br>
              <a:rPr lang="en-US" dirty="0"/>
            </a:br>
            <a:endParaRPr lang="en-US" dirty="0"/>
          </a:p>
        </p:txBody>
      </p:sp>
      <p:sp>
        <p:nvSpPr>
          <p:cNvPr id="5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/>
              <a:t>Università</a:t>
            </a:r>
            <a:r>
              <a:rPr lang="en-US" sz="1800" dirty="0"/>
              <a:t> di Modena e Reggio Emilia</a:t>
            </a:r>
          </a:p>
          <a:p>
            <a:pPr algn="r"/>
            <a:r>
              <a:rPr lang="en-US" sz="1800" i="1" dirty="0"/>
              <a:t>Prof. Nicola Bicocchi (</a:t>
            </a:r>
            <a:r>
              <a:rPr lang="en-US" sz="1800" i="1" dirty="0" err="1"/>
              <a:t>nicola.bicocchi@unimore.it</a:t>
            </a:r>
            <a:r>
              <a:rPr lang="en-US" sz="1800" i="1" dirty="0"/>
              <a:t>)</a:t>
            </a:r>
          </a:p>
          <a:p>
            <a:pPr algn="r"/>
            <a:endParaRPr lang="en-US" sz="1800" dirty="0"/>
          </a:p>
          <a:p>
            <a:pPr algn="r"/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27184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Branch: </a:t>
            </a:r>
            <a:r>
              <a:rPr lang="en-US" sz="2400" dirty="0" smtClean="0"/>
              <a:t>parallel baseline to the trunk, of which it take some characteristic at a given instant of time. The branch is used for minor changes or product customization. (e.g., different versions of the same application Unix, Windows, Mac). Use with caution!</a:t>
            </a:r>
          </a:p>
        </p:txBody>
      </p:sp>
      <p:pic>
        <p:nvPicPr>
          <p:cNvPr id="4" name="Immagine 251"/>
          <p:cNvPicPr/>
          <p:nvPr/>
        </p:nvPicPr>
        <p:blipFill>
          <a:blip r:embed="rId2"/>
          <a:stretch>
            <a:fillRect/>
          </a:stretch>
        </p:blipFill>
        <p:spPr>
          <a:xfrm>
            <a:off x="1774722" y="3271941"/>
            <a:ext cx="6333580" cy="3088718"/>
          </a:xfrm>
          <a:prstGeom prst="rect">
            <a:avLst/>
          </a:prstGeom>
          <a:ln w="31750" cap="sq">
            <a:solidFill>
              <a:srgbClr val="003672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9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Merging: </a:t>
            </a:r>
            <a:r>
              <a:rPr lang="en-US" dirty="0" smtClean="0"/>
              <a:t>inverse of branching. Can be used to merge changes from branch to trunk at specific instant of time. Usually this operation leads to a new release.</a:t>
            </a:r>
            <a:endParaRPr lang="en-US" dirty="0"/>
          </a:p>
          <a:p>
            <a:endParaRPr lang="en-US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627" y="3326972"/>
            <a:ext cx="5859625" cy="346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2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Workspace</a:t>
            </a:r>
            <a:r>
              <a:rPr lang="en-US" dirty="0" smtClean="0"/>
              <a:t>: clone of the global repository stored in a private local directory. The workspace allows each user to work  on a local and private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9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Check in / Check out</a:t>
            </a:r>
            <a:r>
              <a:rPr lang="en-US" dirty="0"/>
              <a:t>: </a:t>
            </a:r>
            <a:r>
              <a:rPr lang="en-US" dirty="0" smtClean="0"/>
              <a:t>download/upload of sources from/to a Source Management</a:t>
            </a:r>
            <a:endParaRPr lang="en-US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3459163"/>
            <a:ext cx="5715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7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Git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Source code Management software</a:t>
            </a:r>
          </a:p>
          <a:p>
            <a:r>
              <a:rPr lang="it-IT" dirty="0" smtClean="0"/>
              <a:t>Distributed </a:t>
            </a:r>
          </a:p>
          <a:p>
            <a:r>
              <a:rPr lang="it-IT" dirty="0" smtClean="0"/>
              <a:t>Open Source</a:t>
            </a:r>
          </a:p>
          <a:p>
            <a:r>
              <a:rPr lang="it-IT" dirty="0" err="1" smtClean="0"/>
              <a:t>Keep</a:t>
            </a:r>
            <a:r>
              <a:rPr lang="it-IT" dirty="0" smtClean="0"/>
              <a:t> </a:t>
            </a:r>
            <a:r>
              <a:rPr lang="it-IT" dirty="0" err="1" smtClean="0"/>
              <a:t>track</a:t>
            </a:r>
            <a:r>
              <a:rPr lang="it-IT" dirty="0" smtClean="0"/>
              <a:t> of </a:t>
            </a:r>
            <a:r>
              <a:rPr lang="it-IT" dirty="0" err="1" smtClean="0"/>
              <a:t>version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files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in</a:t>
            </a:r>
          </a:p>
          <a:p>
            <a:r>
              <a:rPr lang="it-IT" dirty="0" smtClean="0"/>
              <a:t>Can merge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lines</a:t>
            </a:r>
            <a:r>
              <a:rPr lang="it-IT" dirty="0" smtClean="0"/>
              <a:t> of </a:t>
            </a:r>
            <a:r>
              <a:rPr lang="it-IT" dirty="0" err="1" smtClean="0"/>
              <a:t>development</a:t>
            </a:r>
            <a:r>
              <a:rPr lang="it-IT" dirty="0" smtClean="0"/>
              <a:t> and integrate </a:t>
            </a:r>
            <a:r>
              <a:rPr lang="it-IT" dirty="0" err="1" smtClean="0"/>
              <a:t>them</a:t>
            </a:r>
            <a:r>
              <a:rPr lang="it-IT" dirty="0" smtClean="0"/>
              <a:t> </a:t>
            </a:r>
            <a:r>
              <a:rPr lang="it-IT" dirty="0" err="1" smtClean="0"/>
              <a:t>into</a:t>
            </a:r>
            <a:r>
              <a:rPr lang="it-IT" dirty="0" smtClean="0"/>
              <a:t> a single baseline</a:t>
            </a:r>
          </a:p>
          <a:p>
            <a:r>
              <a:rPr lang="it-IT" dirty="0" err="1" smtClean="0"/>
              <a:t>Used</a:t>
            </a:r>
            <a:r>
              <a:rPr lang="it-IT" dirty="0" smtClean="0"/>
              <a:t> by </a:t>
            </a:r>
            <a:r>
              <a:rPr lang="it-IT" dirty="0" err="1" smtClean="0"/>
              <a:t>many</a:t>
            </a:r>
            <a:r>
              <a:rPr lang="it-IT" dirty="0" smtClean="0"/>
              <a:t> companies </a:t>
            </a:r>
            <a:r>
              <a:rPr lang="it-IT" dirty="0" err="1" smtClean="0"/>
              <a:t>like</a:t>
            </a:r>
            <a:r>
              <a:rPr lang="it-IT" dirty="0" smtClean="0"/>
              <a:t>: Google, </a:t>
            </a:r>
            <a:r>
              <a:rPr lang="it-IT" dirty="0" err="1" smtClean="0"/>
              <a:t>Facebook</a:t>
            </a:r>
            <a:r>
              <a:rPr lang="it-IT" dirty="0" smtClean="0"/>
              <a:t>, </a:t>
            </a:r>
            <a:r>
              <a:rPr lang="it-IT" dirty="0" err="1" smtClean="0"/>
              <a:t>Twitter</a:t>
            </a:r>
            <a:r>
              <a:rPr lang="it-IT" dirty="0" smtClean="0"/>
              <a:t>, Microsoft, </a:t>
            </a:r>
            <a:r>
              <a:rPr lang="it-IT" dirty="0" err="1" smtClean="0"/>
              <a:t>Netflix</a:t>
            </a:r>
            <a:r>
              <a:rPr lang="it-IT" dirty="0" smtClean="0"/>
              <a:t>, </a:t>
            </a:r>
            <a:r>
              <a:rPr lang="mr-IN" dirty="0" smtClean="0"/>
              <a:t>…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220" y="2160806"/>
            <a:ext cx="2715209" cy="1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3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- workflow</a:t>
            </a:r>
            <a:endParaRPr lang="en-US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44" y="1618631"/>
            <a:ext cx="6908801" cy="446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5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base commands(1)</a:t>
            </a:r>
            <a:endParaRPr lang="en-US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527" y="1606274"/>
            <a:ext cx="6356927" cy="474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4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base commands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 smtClean="0"/>
              <a:t>Init</a:t>
            </a:r>
            <a:r>
              <a:rPr lang="en-US" b="1" dirty="0" smtClean="0"/>
              <a:t>: </a:t>
            </a:r>
            <a:r>
              <a:rPr lang="en-US" dirty="0" smtClean="0"/>
              <a:t>Initialize empty </a:t>
            </a:r>
            <a:r>
              <a:rPr lang="en-US" dirty="0" err="1" smtClean="0"/>
              <a:t>Git</a:t>
            </a:r>
            <a:r>
              <a:rPr lang="en-US" dirty="0" smtClean="0"/>
              <a:t> repository in the working directory</a:t>
            </a:r>
          </a:p>
          <a:p>
            <a:pPr lvl="1"/>
            <a:r>
              <a:rPr lang="en-US" dirty="0" smtClean="0"/>
              <a:t>Usage: </a:t>
            </a:r>
            <a:r>
              <a:rPr lang="en-US" b="1" i="1" dirty="0" err="1" smtClean="0"/>
              <a:t>git</a:t>
            </a:r>
            <a:r>
              <a:rPr lang="en-US" b="1" i="1" dirty="0" smtClean="0"/>
              <a:t> </a:t>
            </a:r>
            <a:r>
              <a:rPr lang="en-US" b="1" i="1" dirty="0" err="1" smtClean="0"/>
              <a:t>init</a:t>
            </a:r>
            <a:r>
              <a:rPr lang="en-US" b="1" i="1" dirty="0" smtClean="0"/>
              <a:t> &lt;</a:t>
            </a:r>
            <a:r>
              <a:rPr lang="en-US" b="1" i="1" dirty="0" err="1" smtClean="0"/>
              <a:t>workingDirectory</a:t>
            </a:r>
            <a:r>
              <a:rPr lang="en-US" b="1" i="1" dirty="0" smtClean="0"/>
              <a:t>&gt; </a:t>
            </a:r>
            <a:r>
              <a:rPr lang="en-US" dirty="0" smtClean="0"/>
              <a:t>Initialize a repo with .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b="1" dirty="0" smtClean="0"/>
              <a:t>Clone: </a:t>
            </a:r>
            <a:r>
              <a:rPr lang="en-US" dirty="0" smtClean="0"/>
              <a:t>Clone a repository in the working directory</a:t>
            </a:r>
          </a:p>
          <a:p>
            <a:pPr lvl="1"/>
            <a:r>
              <a:rPr lang="en-US" dirty="0" smtClean="0"/>
              <a:t>Usage:  </a:t>
            </a:r>
            <a:r>
              <a:rPr lang="en-US" b="1" i="1" dirty="0" err="1" smtClean="0"/>
              <a:t>git</a:t>
            </a:r>
            <a:r>
              <a:rPr lang="en-US" b="1" i="1" dirty="0" smtClean="0"/>
              <a:t> clone</a:t>
            </a:r>
            <a:r>
              <a:rPr lang="en-US" i="1" dirty="0" smtClean="0"/>
              <a:t> </a:t>
            </a:r>
            <a:r>
              <a:rPr lang="en-US" b="1" i="1" dirty="0" smtClean="0"/>
              <a:t>&lt;</a:t>
            </a:r>
            <a:r>
              <a:rPr lang="en-US" b="1" i="1" dirty="0" err="1"/>
              <a:t>r</a:t>
            </a:r>
            <a:r>
              <a:rPr lang="en-US" b="1" i="1" dirty="0" err="1" smtClean="0"/>
              <a:t>epositoryUrl</a:t>
            </a:r>
            <a:r>
              <a:rPr lang="en-US" b="1" i="1" dirty="0" smtClean="0"/>
              <a:t>&gt;</a:t>
            </a:r>
          </a:p>
          <a:p>
            <a:r>
              <a:rPr lang="en-US" b="1" dirty="0" smtClean="0"/>
              <a:t>Add</a:t>
            </a:r>
            <a:r>
              <a:rPr lang="en-US" dirty="0" smtClean="0"/>
              <a:t>: add an untracked/modified file to staging area</a:t>
            </a:r>
          </a:p>
          <a:p>
            <a:pPr lvl="1"/>
            <a:r>
              <a:rPr lang="en-US" dirty="0" smtClean="0"/>
              <a:t>Usage:</a:t>
            </a:r>
            <a:r>
              <a:rPr lang="en-US" i="1" dirty="0" smtClean="0"/>
              <a:t> </a:t>
            </a:r>
            <a:r>
              <a:rPr lang="en-US" b="1" i="1" dirty="0" err="1" smtClean="0"/>
              <a:t>git</a:t>
            </a:r>
            <a:r>
              <a:rPr lang="en-US" b="1" i="1" dirty="0" smtClean="0"/>
              <a:t> add &lt;</a:t>
            </a:r>
            <a:r>
              <a:rPr lang="en-US" b="1" i="1" dirty="0" err="1" smtClean="0"/>
              <a:t>fileName</a:t>
            </a:r>
            <a:r>
              <a:rPr lang="en-US" b="1" i="1" dirty="0" smtClean="0"/>
              <a:t>&gt; </a:t>
            </a:r>
          </a:p>
          <a:p>
            <a:pPr lvl="1"/>
            <a:r>
              <a:rPr lang="en-US" dirty="0" smtClean="0"/>
              <a:t>These files are not </a:t>
            </a:r>
            <a:r>
              <a:rPr lang="en-US" dirty="0" err="1" smtClean="0"/>
              <a:t>commited</a:t>
            </a:r>
            <a:r>
              <a:rPr lang="en-US" dirty="0" smtClean="0"/>
              <a:t> yet!</a:t>
            </a:r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6831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Git</a:t>
            </a:r>
            <a:r>
              <a:rPr lang="it-IT" dirty="0" smtClean="0"/>
              <a:t> base </a:t>
            </a:r>
            <a:r>
              <a:rPr lang="it-IT" dirty="0" err="1" smtClean="0"/>
              <a:t>commands</a:t>
            </a:r>
            <a:r>
              <a:rPr lang="it-IT" dirty="0" smtClean="0"/>
              <a:t> (3)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Commit</a:t>
            </a:r>
            <a:r>
              <a:rPr lang="it-IT" dirty="0" smtClean="0"/>
              <a:t>: </a:t>
            </a:r>
            <a:r>
              <a:rPr lang="it-IT" dirty="0" err="1" smtClean="0"/>
              <a:t>commit</a:t>
            </a:r>
            <a:r>
              <a:rPr lang="it-IT" dirty="0" smtClean="0"/>
              <a:t> </a:t>
            </a:r>
            <a:r>
              <a:rPr lang="it-IT" dirty="0" err="1" smtClean="0"/>
              <a:t>staged</a:t>
            </a:r>
            <a:r>
              <a:rPr lang="it-IT" dirty="0" smtClean="0"/>
              <a:t> </a:t>
            </a:r>
            <a:r>
              <a:rPr lang="it-IT" dirty="0" err="1" smtClean="0"/>
              <a:t>files</a:t>
            </a:r>
            <a:r>
              <a:rPr lang="it-IT" dirty="0" smtClean="0"/>
              <a:t> to the </a:t>
            </a:r>
            <a:r>
              <a:rPr lang="it-IT" dirty="0" err="1" smtClean="0"/>
              <a:t>local</a:t>
            </a:r>
            <a:r>
              <a:rPr lang="it-IT" dirty="0" smtClean="0"/>
              <a:t> </a:t>
            </a:r>
            <a:r>
              <a:rPr lang="it-IT" dirty="0" err="1" smtClean="0"/>
              <a:t>repository</a:t>
            </a:r>
            <a:endParaRPr lang="it-IT" dirty="0" smtClean="0"/>
          </a:p>
          <a:p>
            <a:pPr lvl="1"/>
            <a:r>
              <a:rPr lang="it-IT" dirty="0" err="1" smtClean="0"/>
              <a:t>Usage</a:t>
            </a:r>
            <a:r>
              <a:rPr lang="it-IT" dirty="0" smtClean="0"/>
              <a:t>: </a:t>
            </a:r>
            <a:r>
              <a:rPr lang="it-IT" b="1" i="1" dirty="0" err="1" smtClean="0"/>
              <a:t>git</a:t>
            </a:r>
            <a:r>
              <a:rPr lang="it-IT" b="1" i="1" dirty="0" smtClean="0"/>
              <a:t> </a:t>
            </a:r>
            <a:r>
              <a:rPr lang="it-IT" b="1" i="1" dirty="0" err="1" smtClean="0"/>
              <a:t>commit</a:t>
            </a:r>
            <a:r>
              <a:rPr lang="it-IT" b="1" i="1" dirty="0" smtClean="0"/>
              <a:t> </a:t>
            </a:r>
            <a:r>
              <a:rPr lang="mr-IN" b="1" i="1" dirty="0" smtClean="0"/>
              <a:t>–</a:t>
            </a:r>
            <a:r>
              <a:rPr lang="it-IT" b="1" i="1" dirty="0" smtClean="0"/>
              <a:t>m ”</a:t>
            </a:r>
            <a:r>
              <a:rPr lang="it-IT" b="1" i="1" dirty="0" err="1" smtClean="0"/>
              <a:t>commit</a:t>
            </a:r>
            <a:r>
              <a:rPr lang="it-IT" b="1" i="1" dirty="0" smtClean="0"/>
              <a:t> </a:t>
            </a:r>
            <a:r>
              <a:rPr lang="it-IT" b="1" i="1" dirty="0" err="1" smtClean="0"/>
              <a:t>message</a:t>
            </a:r>
            <a:r>
              <a:rPr lang="it-IT" b="1" i="1" dirty="0" smtClean="0"/>
              <a:t>”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224" y="3971636"/>
            <a:ext cx="3731552" cy="215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9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Git</a:t>
            </a:r>
            <a:r>
              <a:rPr lang="it-IT" dirty="0"/>
              <a:t> base </a:t>
            </a:r>
            <a:r>
              <a:rPr lang="it-IT" dirty="0" err="1"/>
              <a:t>commands</a:t>
            </a:r>
            <a:r>
              <a:rPr lang="it-IT" dirty="0"/>
              <a:t> </a:t>
            </a:r>
            <a:r>
              <a:rPr lang="it-IT" dirty="0" smtClean="0"/>
              <a:t>(4)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b</a:t>
            </a:r>
            <a:r>
              <a:rPr lang="it-IT" dirty="0" err="1" smtClean="0"/>
              <a:t>ranch</a:t>
            </a:r>
            <a:r>
              <a:rPr lang="it-IT" dirty="0" smtClean="0"/>
              <a:t>/merge </a:t>
            </a:r>
            <a:r>
              <a:rPr lang="it-IT" dirty="0" err="1" smtClean="0"/>
              <a:t>commands</a:t>
            </a:r>
            <a:r>
              <a:rPr lang="it-IT" dirty="0" smtClean="0"/>
              <a:t>:</a:t>
            </a:r>
          </a:p>
          <a:p>
            <a:pPr lvl="1"/>
            <a:r>
              <a:rPr lang="it-IT" dirty="0" smtClean="0"/>
              <a:t>The </a:t>
            </a:r>
            <a:r>
              <a:rPr lang="it-IT" dirty="0" err="1" smtClean="0"/>
              <a:t>branch</a:t>
            </a:r>
            <a:r>
              <a:rPr lang="it-IT" dirty="0" smtClean="0"/>
              <a:t> </a:t>
            </a:r>
            <a:r>
              <a:rPr lang="it-IT" dirty="0" err="1" smtClean="0"/>
              <a:t>command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the </a:t>
            </a:r>
            <a:r>
              <a:rPr lang="it-IT" dirty="0" err="1" smtClean="0"/>
              <a:t>effect</a:t>
            </a:r>
            <a:r>
              <a:rPr lang="it-IT" dirty="0" smtClean="0"/>
              <a:t> of </a:t>
            </a:r>
            <a:r>
              <a:rPr lang="it-IT" dirty="0" err="1" smtClean="0"/>
              <a:t>creating</a:t>
            </a:r>
            <a:r>
              <a:rPr lang="it-IT" dirty="0" smtClean="0"/>
              <a:t> a new </a:t>
            </a:r>
            <a:r>
              <a:rPr lang="it-IT" dirty="0" err="1" smtClean="0"/>
              <a:t>branch</a:t>
            </a:r>
            <a:r>
              <a:rPr lang="it-IT" dirty="0" smtClean="0"/>
              <a:t> of the </a:t>
            </a:r>
            <a:r>
              <a:rPr lang="it-IT" dirty="0" err="1" smtClean="0"/>
              <a:t>repository</a:t>
            </a:r>
            <a:endParaRPr lang="it-IT" dirty="0" smtClean="0"/>
          </a:p>
          <a:p>
            <a:pPr lvl="3"/>
            <a:r>
              <a:rPr lang="it-IT" dirty="0" err="1" smtClean="0"/>
              <a:t>Usage</a:t>
            </a:r>
            <a:r>
              <a:rPr lang="it-IT" dirty="0" smtClean="0"/>
              <a:t>: </a:t>
            </a:r>
            <a:r>
              <a:rPr lang="it-IT" b="1" i="1" dirty="0" err="1" smtClean="0"/>
              <a:t>git</a:t>
            </a:r>
            <a:r>
              <a:rPr lang="it-IT" b="1" i="1" dirty="0" smtClean="0"/>
              <a:t> </a:t>
            </a:r>
            <a:r>
              <a:rPr lang="it-IT" b="1" i="1" dirty="0" err="1" smtClean="0"/>
              <a:t>branch</a:t>
            </a:r>
            <a:r>
              <a:rPr lang="it-IT" b="1" i="1" dirty="0" smtClean="0"/>
              <a:t> &lt;</a:t>
            </a:r>
            <a:r>
              <a:rPr lang="it-IT" b="1" i="1" dirty="0" err="1" smtClean="0"/>
              <a:t>new_branch_name</a:t>
            </a:r>
            <a:r>
              <a:rPr lang="it-IT" b="1" i="1" dirty="0" smtClean="0"/>
              <a:t>&gt;  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140" y="3857398"/>
            <a:ext cx="3635720" cy="226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67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ICT Company (large dimension)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Multinational Company</a:t>
            </a:r>
            <a:endParaRPr lang="en-US" dirty="0"/>
          </a:p>
          <a:p>
            <a:r>
              <a:rPr lang="en-US" dirty="0" smtClean="0"/>
              <a:t>Up to 200 employees </a:t>
            </a:r>
            <a:r>
              <a:rPr lang="en-US" dirty="0"/>
              <a:t>working together</a:t>
            </a:r>
          </a:p>
          <a:p>
            <a:r>
              <a:rPr lang="en-US" dirty="0" smtClean="0"/>
              <a:t>Multiple working location across the world</a:t>
            </a:r>
            <a:endParaRPr lang="en-US" dirty="0"/>
          </a:p>
          <a:p>
            <a:r>
              <a:rPr lang="en-US" dirty="0" smtClean="0"/>
              <a:t>Different spoken languages </a:t>
            </a:r>
            <a:endParaRPr lang="en-US" dirty="0"/>
          </a:p>
          <a:p>
            <a:r>
              <a:rPr lang="en-US" dirty="0" smtClean="0"/>
              <a:t>Flexible working hours</a:t>
            </a:r>
            <a:endParaRPr lang="en-US" dirty="0"/>
          </a:p>
          <a:p>
            <a:r>
              <a:rPr lang="en-US" dirty="0" smtClean="0"/>
              <a:t>Different approaches to work</a:t>
            </a:r>
            <a:endParaRPr lang="en-US" dirty="0"/>
          </a:p>
          <a:p>
            <a:r>
              <a:rPr lang="en-US" dirty="0" smtClean="0"/>
              <a:t>Well-defined hierarchical roles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3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Git</a:t>
            </a:r>
            <a:r>
              <a:rPr lang="it-IT" dirty="0"/>
              <a:t> base </a:t>
            </a:r>
            <a:r>
              <a:rPr lang="it-IT" dirty="0" err="1"/>
              <a:t>commands</a:t>
            </a:r>
            <a:r>
              <a:rPr lang="it-IT" dirty="0"/>
              <a:t> </a:t>
            </a:r>
            <a:r>
              <a:rPr lang="it-IT" dirty="0" smtClean="0"/>
              <a:t>(5)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merge: </a:t>
            </a:r>
            <a:r>
              <a:rPr lang="it-IT" dirty="0" err="1"/>
              <a:t>h</a:t>
            </a:r>
            <a:r>
              <a:rPr lang="it-IT" dirty="0" err="1" smtClean="0"/>
              <a:t>as</a:t>
            </a:r>
            <a:r>
              <a:rPr lang="it-IT" dirty="0" smtClean="0"/>
              <a:t> the </a:t>
            </a:r>
            <a:r>
              <a:rPr lang="it-IT" dirty="0" err="1" smtClean="0"/>
              <a:t>effect</a:t>
            </a:r>
            <a:r>
              <a:rPr lang="it-IT" dirty="0" smtClean="0"/>
              <a:t> of </a:t>
            </a:r>
            <a:r>
              <a:rPr lang="it-IT" dirty="0" err="1" smtClean="0"/>
              <a:t>merging</a:t>
            </a:r>
            <a:r>
              <a:rPr lang="it-IT" dirty="0" smtClean="0"/>
              <a:t> a </a:t>
            </a:r>
            <a:r>
              <a:rPr lang="it-IT" dirty="0" err="1" smtClean="0"/>
              <a:t>branch</a:t>
            </a:r>
            <a:r>
              <a:rPr lang="it-IT" dirty="0" smtClean="0"/>
              <a:t> </a:t>
            </a:r>
            <a:r>
              <a:rPr lang="it-IT" dirty="0" err="1" smtClean="0"/>
              <a:t>into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current</a:t>
            </a:r>
            <a:r>
              <a:rPr lang="it-IT" dirty="0" smtClean="0"/>
              <a:t> master (integrate </a:t>
            </a:r>
            <a:r>
              <a:rPr lang="it-IT" dirty="0" err="1" smtClean="0"/>
              <a:t>all</a:t>
            </a:r>
            <a:r>
              <a:rPr lang="it-IT" dirty="0" smtClean="0"/>
              <a:t> the </a:t>
            </a:r>
            <a:r>
              <a:rPr lang="it-IT" dirty="0" err="1" smtClean="0"/>
              <a:t>commits</a:t>
            </a:r>
            <a:r>
              <a:rPr lang="it-IT" dirty="0" smtClean="0"/>
              <a:t> of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branch</a:t>
            </a:r>
            <a:r>
              <a:rPr lang="it-IT" dirty="0" smtClean="0"/>
              <a:t>)</a:t>
            </a:r>
          </a:p>
          <a:p>
            <a:pPr lvl="1"/>
            <a:r>
              <a:rPr lang="it-IT" dirty="0" err="1" smtClean="0"/>
              <a:t>Usage</a:t>
            </a:r>
            <a:r>
              <a:rPr lang="it-IT" dirty="0" smtClean="0"/>
              <a:t>: </a:t>
            </a:r>
            <a:r>
              <a:rPr lang="it-IT" b="1" i="1" dirty="0" err="1" smtClean="0"/>
              <a:t>git</a:t>
            </a:r>
            <a:r>
              <a:rPr lang="it-IT" b="1" i="1" dirty="0" smtClean="0"/>
              <a:t> merge &lt;</a:t>
            </a:r>
            <a:r>
              <a:rPr lang="it-IT" b="1" i="1" dirty="0" err="1" smtClean="0"/>
              <a:t>branch_to_merge</a:t>
            </a:r>
            <a:r>
              <a:rPr lang="it-IT" b="1" i="1" dirty="0" smtClean="0"/>
              <a:t>&gt;</a:t>
            </a:r>
            <a:endParaRPr lang="it-IT" b="1" i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140" y="3857398"/>
            <a:ext cx="3635720" cy="2268765"/>
          </a:xfrm>
          <a:prstGeom prst="rect">
            <a:avLst/>
          </a:prstGeom>
        </p:spPr>
      </p:pic>
      <p:cxnSp>
        <p:nvCxnSpPr>
          <p:cNvPr id="31" name="Connettore 1 30"/>
          <p:cNvCxnSpPr/>
          <p:nvPr/>
        </p:nvCxnSpPr>
        <p:spPr>
          <a:xfrm flipH="1" flipV="1">
            <a:off x="3928187" y="4851918"/>
            <a:ext cx="699798" cy="279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/>
          <p:cNvSpPr txBox="1"/>
          <p:nvPr/>
        </p:nvSpPr>
        <p:spPr>
          <a:xfrm>
            <a:off x="4627985" y="5387499"/>
            <a:ext cx="1976481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400" dirty="0" err="1" smtClean="0"/>
              <a:t>Changes</a:t>
            </a:r>
            <a:r>
              <a:rPr lang="it-IT" sz="1400" dirty="0" smtClean="0"/>
              <a:t>  from new </a:t>
            </a:r>
            <a:r>
              <a:rPr lang="it-IT" sz="1400" dirty="0" err="1" smtClean="0"/>
              <a:t>feature-branch</a:t>
            </a:r>
            <a:r>
              <a:rPr lang="it-IT" sz="1400" dirty="0" smtClean="0"/>
              <a:t> </a:t>
            </a:r>
            <a:r>
              <a:rPr lang="it-IT" sz="1400" dirty="0" err="1" smtClean="0"/>
              <a:t>merged</a:t>
            </a:r>
            <a:r>
              <a:rPr lang="it-IT" sz="1400" dirty="0" smtClean="0"/>
              <a:t> </a:t>
            </a:r>
            <a:r>
              <a:rPr lang="it-IT" sz="1400" dirty="0" err="1" smtClean="0"/>
              <a:t>into</a:t>
            </a:r>
            <a:r>
              <a:rPr lang="it-IT" sz="1400" dirty="0" smtClean="0"/>
              <a:t> master</a:t>
            </a:r>
            <a:endParaRPr lang="it-IT" sz="1400" dirty="0"/>
          </a:p>
        </p:txBody>
      </p:sp>
      <p:cxnSp>
        <p:nvCxnSpPr>
          <p:cNvPr id="37" name="Connettore 2 36"/>
          <p:cNvCxnSpPr/>
          <p:nvPr/>
        </p:nvCxnSpPr>
        <p:spPr>
          <a:xfrm flipH="1" flipV="1">
            <a:off x="4278086" y="4879912"/>
            <a:ext cx="620485" cy="507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494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Merge </a:t>
            </a:r>
            <a:r>
              <a:rPr lang="it-IT" dirty="0" err="1" smtClean="0"/>
              <a:t>conflicts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happens</a:t>
            </a:r>
            <a:r>
              <a:rPr lang="it-IT" dirty="0" smtClean="0"/>
              <a:t> </a:t>
            </a:r>
            <a:r>
              <a:rPr lang="it-IT" dirty="0" err="1" smtClean="0"/>
              <a:t>when</a:t>
            </a:r>
            <a:r>
              <a:rPr lang="it-IT" dirty="0" smtClean="0"/>
              <a:t> </a:t>
            </a:r>
            <a:r>
              <a:rPr lang="it-IT" dirty="0" err="1" smtClean="0"/>
              <a:t>merging</a:t>
            </a:r>
            <a:r>
              <a:rPr lang="it-IT" dirty="0" smtClean="0"/>
              <a:t> and </a:t>
            </a:r>
            <a:r>
              <a:rPr lang="it-IT" dirty="0" err="1" smtClean="0"/>
              <a:t>there</a:t>
            </a:r>
            <a:r>
              <a:rPr lang="it-IT" dirty="0" smtClean="0"/>
              <a:t> are </a:t>
            </a:r>
            <a:r>
              <a:rPr lang="it-IT" dirty="0" err="1" smtClean="0"/>
              <a:t>two</a:t>
            </a:r>
            <a:r>
              <a:rPr lang="it-IT" dirty="0" smtClean="0"/>
              <a:t> </a:t>
            </a:r>
            <a:r>
              <a:rPr lang="it-IT" dirty="0" err="1" smtClean="0"/>
              <a:t>commits</a:t>
            </a:r>
            <a:r>
              <a:rPr lang="it-IT" dirty="0" smtClean="0"/>
              <a:t> </a:t>
            </a:r>
            <a:r>
              <a:rPr lang="it-IT" dirty="0" err="1" smtClean="0"/>
              <a:t>contains</a:t>
            </a:r>
            <a:r>
              <a:rPr lang="it-IT" dirty="0" smtClean="0"/>
              <a:t>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changes</a:t>
            </a:r>
            <a:r>
              <a:rPr lang="it-IT" dirty="0" smtClean="0"/>
              <a:t> to </a:t>
            </a:r>
            <a:r>
              <a:rPr lang="it-IT" dirty="0" err="1" smtClean="0"/>
              <a:t>same</a:t>
            </a:r>
            <a:r>
              <a:rPr lang="it-IT" dirty="0" smtClean="0"/>
              <a:t> line?</a:t>
            </a:r>
          </a:p>
          <a:p>
            <a:pPr lvl="1"/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2407297" y="3545632"/>
            <a:ext cx="1418253" cy="22113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/>
          <p:cNvSpPr txBox="1"/>
          <p:nvPr/>
        </p:nvSpPr>
        <p:spPr>
          <a:xfrm>
            <a:off x="2771192" y="3176300"/>
            <a:ext cx="1166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file1</a:t>
            </a:r>
            <a:endParaRPr lang="it-IT"/>
          </a:p>
        </p:txBody>
      </p:sp>
      <p:sp>
        <p:nvSpPr>
          <p:cNvPr id="6" name="CasellaDiTesto 5"/>
          <p:cNvSpPr txBox="1"/>
          <p:nvPr/>
        </p:nvSpPr>
        <p:spPr>
          <a:xfrm>
            <a:off x="2344443" y="3560961"/>
            <a:ext cx="95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Apple</a:t>
            </a:r>
            <a:endParaRPr lang="it-IT" dirty="0"/>
          </a:p>
        </p:txBody>
      </p:sp>
      <p:sp>
        <p:nvSpPr>
          <p:cNvPr id="7" name="Rettangolo 6"/>
          <p:cNvSpPr/>
          <p:nvPr/>
        </p:nvSpPr>
        <p:spPr>
          <a:xfrm>
            <a:off x="5010538" y="3545475"/>
            <a:ext cx="1418253" cy="22113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/>
          <p:cNvSpPr txBox="1"/>
          <p:nvPr/>
        </p:nvSpPr>
        <p:spPr>
          <a:xfrm>
            <a:off x="4956759" y="3557962"/>
            <a:ext cx="95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Carrot</a:t>
            </a:r>
            <a:endParaRPr lang="it-IT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5325319" y="3189311"/>
            <a:ext cx="1166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file1</a:t>
            </a:r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2654557" y="5756910"/>
            <a:ext cx="1222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/>
              <a:t>master</a:t>
            </a:r>
            <a:endParaRPr lang="it-IT" b="1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5332188" y="5756871"/>
            <a:ext cx="1222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 smtClean="0"/>
              <a:t>branch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494612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Merge </a:t>
            </a:r>
            <a:r>
              <a:rPr lang="it-IT" dirty="0" err="1" smtClean="0"/>
              <a:t>conflicts</a:t>
            </a:r>
            <a:r>
              <a:rPr lang="it-IT" dirty="0"/>
              <a:t> </a:t>
            </a:r>
            <a:r>
              <a:rPr lang="it-IT" dirty="0" smtClean="0"/>
              <a:t>(1)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it-IT" dirty="0" err="1" smtClean="0"/>
              <a:t>Git</a:t>
            </a:r>
            <a:r>
              <a:rPr lang="it-IT" dirty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notice</a:t>
            </a:r>
            <a:r>
              <a:rPr lang="it-IT" dirty="0" smtClean="0"/>
              <a:t> </a:t>
            </a:r>
            <a:r>
              <a:rPr lang="it-IT" dirty="0" err="1" smtClean="0"/>
              <a:t>conflicts</a:t>
            </a:r>
            <a:r>
              <a:rPr lang="it-IT" dirty="0" smtClean="0"/>
              <a:t> </a:t>
            </a:r>
            <a:r>
              <a:rPr lang="it-IT" dirty="0" smtClean="0"/>
              <a:t>in the </a:t>
            </a:r>
            <a:r>
              <a:rPr lang="it-IT" dirty="0" err="1" smtClean="0"/>
              <a:t>files</a:t>
            </a:r>
            <a:endParaRPr lang="it-IT" dirty="0" smtClean="0"/>
          </a:p>
          <a:p>
            <a:endParaRPr lang="it-IT" dirty="0"/>
          </a:p>
          <a:p>
            <a:endParaRPr lang="it-IT" dirty="0" smtClean="0"/>
          </a:p>
          <a:p>
            <a:r>
              <a:rPr lang="it-IT" dirty="0" smtClean="0"/>
              <a:t>Use</a:t>
            </a:r>
            <a:r>
              <a:rPr lang="it-IT" b="1" i="1" dirty="0" smtClean="0"/>
              <a:t>: </a:t>
            </a:r>
            <a:r>
              <a:rPr lang="it-IT" b="1" i="1" dirty="0" err="1" smtClean="0"/>
              <a:t>git</a:t>
            </a:r>
            <a:r>
              <a:rPr lang="it-IT" b="1" i="1" dirty="0" smtClean="0"/>
              <a:t> </a:t>
            </a:r>
            <a:r>
              <a:rPr lang="it-IT" b="1" i="1" dirty="0" err="1" smtClean="0"/>
              <a:t>diff</a:t>
            </a:r>
            <a:r>
              <a:rPr lang="it-IT" b="1" i="1" dirty="0" smtClean="0"/>
              <a:t> &lt;</a:t>
            </a:r>
            <a:r>
              <a:rPr lang="it-IT" b="1" i="1" dirty="0" err="1" smtClean="0"/>
              <a:t>fileName</a:t>
            </a:r>
            <a:r>
              <a:rPr lang="it-IT" b="1" i="1" dirty="0" smtClean="0"/>
              <a:t>&gt; </a:t>
            </a:r>
            <a:r>
              <a:rPr lang="it-IT" dirty="0" smtClean="0"/>
              <a:t>to </a:t>
            </a:r>
            <a:r>
              <a:rPr lang="it-IT" dirty="0" err="1" smtClean="0"/>
              <a:t>check</a:t>
            </a:r>
            <a:r>
              <a:rPr lang="it-IT" dirty="0" smtClean="0"/>
              <a:t> </a:t>
            </a:r>
            <a:r>
              <a:rPr lang="it-IT" dirty="0" err="1" smtClean="0"/>
              <a:t>conflicts</a:t>
            </a:r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Solutions: </a:t>
            </a:r>
          </a:p>
          <a:p>
            <a:pPr lvl="1"/>
            <a:r>
              <a:rPr lang="it-IT" dirty="0" err="1" smtClean="0"/>
              <a:t>Manually</a:t>
            </a:r>
            <a:r>
              <a:rPr lang="it-IT" dirty="0" smtClean="0"/>
              <a:t> </a:t>
            </a:r>
            <a:r>
              <a:rPr lang="it-IT" dirty="0" err="1" smtClean="0"/>
              <a:t>fix</a:t>
            </a:r>
            <a:r>
              <a:rPr lang="it-IT" dirty="0" smtClean="0"/>
              <a:t> the </a:t>
            </a:r>
            <a:r>
              <a:rPr lang="it-IT" dirty="0" err="1" smtClean="0"/>
              <a:t>conflict</a:t>
            </a:r>
            <a:endParaRPr lang="it-IT" dirty="0" smtClean="0"/>
          </a:p>
          <a:p>
            <a:pPr lvl="1"/>
            <a:r>
              <a:rPr lang="it-IT" dirty="0" err="1" smtClean="0"/>
              <a:t>Abort</a:t>
            </a:r>
            <a:r>
              <a:rPr lang="it-IT" dirty="0" smtClean="0"/>
              <a:t> the merge </a:t>
            </a:r>
            <a:r>
              <a:rPr lang="it-IT" dirty="0" err="1" smtClean="0"/>
              <a:t>using</a:t>
            </a:r>
            <a:r>
              <a:rPr lang="it-IT" dirty="0" smtClean="0"/>
              <a:t>: </a:t>
            </a:r>
            <a:r>
              <a:rPr lang="it-IT" b="1" i="1" dirty="0" err="1" smtClean="0"/>
              <a:t>git</a:t>
            </a:r>
            <a:r>
              <a:rPr lang="it-IT" b="1" i="1" dirty="0" smtClean="0"/>
              <a:t> merge -</a:t>
            </a:r>
            <a:r>
              <a:rPr lang="it-IT" b="1" i="1" dirty="0" err="1" smtClean="0"/>
              <a:t>abort</a:t>
            </a:r>
            <a:endParaRPr lang="it-IT" b="1" i="1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2234552"/>
            <a:ext cx="6108700" cy="5461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894" y="3415004"/>
            <a:ext cx="2391443" cy="150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54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Git</a:t>
            </a:r>
            <a:r>
              <a:rPr lang="it-IT" dirty="0" smtClean="0"/>
              <a:t> base </a:t>
            </a:r>
            <a:r>
              <a:rPr lang="it-IT" dirty="0" err="1" smtClean="0"/>
              <a:t>commands</a:t>
            </a:r>
            <a:r>
              <a:rPr lang="it-IT" dirty="0" smtClean="0"/>
              <a:t> (6)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Remote </a:t>
            </a:r>
            <a:r>
              <a:rPr lang="it-IT" dirty="0" err="1" smtClean="0"/>
              <a:t>commands</a:t>
            </a:r>
            <a:r>
              <a:rPr lang="it-IT" dirty="0" smtClean="0"/>
              <a:t>: </a:t>
            </a:r>
            <a:r>
              <a:rPr lang="it-IT" b="1" dirty="0" err="1" smtClean="0"/>
              <a:t>push</a:t>
            </a:r>
            <a:r>
              <a:rPr lang="it-IT" b="1" dirty="0" smtClean="0"/>
              <a:t>/pull</a:t>
            </a:r>
          </a:p>
          <a:p>
            <a:pPr lvl="1"/>
            <a:r>
              <a:rPr lang="it-IT" b="1" dirty="0" err="1"/>
              <a:t>g</a:t>
            </a:r>
            <a:r>
              <a:rPr lang="it-IT" b="1" dirty="0" err="1" smtClean="0"/>
              <a:t>it</a:t>
            </a:r>
            <a:r>
              <a:rPr lang="it-IT" b="1" dirty="0" smtClean="0"/>
              <a:t> </a:t>
            </a:r>
            <a:r>
              <a:rPr lang="it-IT" b="1" dirty="0" err="1" smtClean="0"/>
              <a:t>push</a:t>
            </a:r>
            <a:r>
              <a:rPr lang="it-IT" b="1" dirty="0" smtClean="0"/>
              <a:t>: </a:t>
            </a:r>
            <a:r>
              <a:rPr lang="it-IT" dirty="0"/>
              <a:t> to </a:t>
            </a:r>
            <a:r>
              <a:rPr lang="it-IT" dirty="0" err="1"/>
              <a:t>push</a:t>
            </a:r>
            <a:r>
              <a:rPr lang="it-IT" dirty="0"/>
              <a:t> </a:t>
            </a:r>
            <a:r>
              <a:rPr lang="it-IT" dirty="0" err="1"/>
              <a:t>commits</a:t>
            </a:r>
            <a:r>
              <a:rPr lang="it-IT" dirty="0"/>
              <a:t> made on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local</a:t>
            </a:r>
            <a:r>
              <a:rPr lang="it-IT" dirty="0"/>
              <a:t> </a:t>
            </a:r>
            <a:r>
              <a:rPr lang="it-IT" dirty="0" err="1"/>
              <a:t>branch</a:t>
            </a:r>
            <a:r>
              <a:rPr lang="it-IT" dirty="0"/>
              <a:t> to a remote </a:t>
            </a:r>
            <a:r>
              <a:rPr lang="it-IT" dirty="0" err="1" smtClean="0"/>
              <a:t>repository</a:t>
            </a:r>
            <a:endParaRPr lang="it-IT" b="1" dirty="0" smtClean="0"/>
          </a:p>
          <a:p>
            <a:pPr lvl="1"/>
            <a:r>
              <a:rPr lang="it-IT" b="1" dirty="0" err="1"/>
              <a:t>g</a:t>
            </a:r>
            <a:r>
              <a:rPr lang="it-IT" b="1" dirty="0" err="1" smtClean="0"/>
              <a:t>it</a:t>
            </a:r>
            <a:r>
              <a:rPr lang="it-IT" b="1" dirty="0" smtClean="0"/>
              <a:t> pull: </a:t>
            </a:r>
            <a:r>
              <a:rPr lang="it-IT" dirty="0" smtClean="0"/>
              <a:t>to </a:t>
            </a:r>
            <a:r>
              <a:rPr lang="it-IT" dirty="0" err="1" smtClean="0"/>
              <a:t>fetch</a:t>
            </a:r>
            <a:r>
              <a:rPr lang="it-IT" dirty="0" smtClean="0"/>
              <a:t> from remote </a:t>
            </a:r>
            <a:r>
              <a:rPr lang="it-IT" dirty="0" err="1" smtClean="0"/>
              <a:t>repository</a:t>
            </a:r>
            <a:r>
              <a:rPr lang="it-IT" dirty="0" smtClean="0"/>
              <a:t> and merge with the </a:t>
            </a:r>
            <a:r>
              <a:rPr lang="it-IT" dirty="0" err="1" smtClean="0"/>
              <a:t>local</a:t>
            </a:r>
            <a:r>
              <a:rPr lang="it-IT" dirty="0" smtClean="0"/>
              <a:t> </a:t>
            </a:r>
            <a:r>
              <a:rPr lang="it-IT" dirty="0" err="1" smtClean="0"/>
              <a:t>one</a:t>
            </a:r>
            <a:endParaRPr lang="it-IT" dirty="0" smtClean="0"/>
          </a:p>
          <a:p>
            <a:pPr lvl="2"/>
            <a:r>
              <a:rPr lang="it-IT" dirty="0" smtClean="0"/>
              <a:t>Note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conflicts</a:t>
            </a:r>
            <a:r>
              <a:rPr lang="it-IT" dirty="0" smtClean="0"/>
              <a:t> </a:t>
            </a:r>
            <a:r>
              <a:rPr lang="it-IT" dirty="0" err="1" smtClean="0"/>
              <a:t>during</a:t>
            </a:r>
            <a:r>
              <a:rPr lang="it-IT" dirty="0" smtClean="0"/>
              <a:t> </a:t>
            </a:r>
            <a:r>
              <a:rPr lang="it-IT" dirty="0" smtClean="0"/>
              <a:t>the merge </a:t>
            </a:r>
            <a:r>
              <a:rPr lang="it-IT" dirty="0" err="1" smtClean="0"/>
              <a:t>phase</a:t>
            </a:r>
            <a:r>
              <a:rPr lang="it-IT" dirty="0" smtClean="0"/>
              <a:t> </a:t>
            </a:r>
            <a:r>
              <a:rPr lang="it-IT" dirty="0" err="1" smtClean="0"/>
              <a:t>occurs</a:t>
            </a:r>
            <a:r>
              <a:rPr lang="it-IT" dirty="0" smtClean="0"/>
              <a:t> </a:t>
            </a:r>
            <a:r>
              <a:rPr lang="it-IT" dirty="0" err="1" smtClean="0"/>
              <a:t>locally</a:t>
            </a:r>
            <a:r>
              <a:rPr lang="it-IT" dirty="0" smtClean="0"/>
              <a:t>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094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Configuration Management (ITILv3):  «The Process responsible for maintaining information about Configuration Items required to deliver an IT Service, including their Relationships.</a:t>
            </a:r>
            <a:r>
              <a:rPr lang="en-US" dirty="0" smtClean="0"/>
              <a:t>»</a:t>
            </a:r>
            <a:endParaRPr lang="en-US" dirty="0"/>
          </a:p>
          <a:p>
            <a:r>
              <a:rPr lang="en-US" dirty="0" smtClean="0"/>
              <a:t>Key part of the Agile manifesto</a:t>
            </a:r>
          </a:p>
          <a:p>
            <a:r>
              <a:rPr lang="en-US" dirty="0" smtClean="0"/>
              <a:t>Set of processes designed to manage and control objects of complex systems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88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Parallel between SCM and cooking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Source </a:t>
            </a:r>
            <a:r>
              <a:rPr lang="en-US" b="1" dirty="0"/>
              <a:t>Code Management</a:t>
            </a:r>
            <a:r>
              <a:rPr lang="en-US" dirty="0"/>
              <a:t>: Accurately verify weigh and measure ingredients</a:t>
            </a:r>
          </a:p>
          <a:p>
            <a:r>
              <a:rPr lang="en-US" b="1" dirty="0" smtClean="0"/>
              <a:t>Build </a:t>
            </a:r>
            <a:r>
              <a:rPr lang="en-US" b="1" dirty="0"/>
              <a:t>Engineering</a:t>
            </a:r>
            <a:r>
              <a:rPr lang="en-US" dirty="0"/>
              <a:t>: </a:t>
            </a:r>
            <a:r>
              <a:rPr lang="en-US" dirty="0" smtClean="0"/>
              <a:t>shake ingredients and “make a cake”</a:t>
            </a:r>
            <a:endParaRPr lang="en-US" dirty="0"/>
          </a:p>
          <a:p>
            <a:r>
              <a:rPr lang="en-US" b="1" dirty="0"/>
              <a:t>Environment Configuration</a:t>
            </a:r>
            <a:r>
              <a:rPr lang="en-US" dirty="0"/>
              <a:t>: </a:t>
            </a:r>
            <a:r>
              <a:rPr lang="en-US" dirty="0" smtClean="0"/>
              <a:t>check the shop window is ready for sell the cake</a:t>
            </a:r>
          </a:p>
          <a:p>
            <a:r>
              <a:rPr lang="en-US" b="1" dirty="0" smtClean="0"/>
              <a:t>Change </a:t>
            </a:r>
            <a:r>
              <a:rPr lang="en-US" b="1" dirty="0"/>
              <a:t>Control</a:t>
            </a:r>
            <a:r>
              <a:rPr lang="en-US" dirty="0"/>
              <a:t>: </a:t>
            </a:r>
            <a:r>
              <a:rPr lang="en-US" dirty="0" smtClean="0"/>
              <a:t>choose when the cake is ready to be </a:t>
            </a:r>
            <a:r>
              <a:rPr lang="en-US" dirty="0" err="1" smtClean="0"/>
              <a:t>selled</a:t>
            </a:r>
            <a:endParaRPr lang="en-US" dirty="0" smtClean="0"/>
          </a:p>
          <a:p>
            <a:r>
              <a:rPr lang="en-US" b="1" dirty="0" smtClean="0"/>
              <a:t>Release </a:t>
            </a:r>
            <a:r>
              <a:rPr lang="en-US" b="1" dirty="0"/>
              <a:t>engineering</a:t>
            </a:r>
            <a:r>
              <a:rPr lang="en-US" dirty="0"/>
              <a:t>: </a:t>
            </a:r>
            <a:r>
              <a:rPr lang="en-US" dirty="0" smtClean="0"/>
              <a:t>put the cake in the shop window so people can see it but they can’t buy it </a:t>
            </a:r>
          </a:p>
          <a:p>
            <a:r>
              <a:rPr lang="en-US" b="1" dirty="0" smtClean="0"/>
              <a:t>Deployment</a:t>
            </a:r>
            <a:r>
              <a:rPr lang="en-US" dirty="0"/>
              <a:t>: </a:t>
            </a:r>
            <a:r>
              <a:rPr lang="en-US" dirty="0" smtClean="0"/>
              <a:t>deliver the cake to the customer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76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Precursor of the Configuration Management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Affects the product quality and the team productivity</a:t>
            </a:r>
          </a:p>
          <a:p>
            <a:endParaRPr lang="en-US" dirty="0" smtClean="0"/>
          </a:p>
          <a:p>
            <a:r>
              <a:rPr lang="en-US" dirty="0" smtClean="0"/>
              <a:t>Often </a:t>
            </a:r>
            <a:r>
              <a:rPr lang="en-US" dirty="0" err="1" smtClean="0"/>
              <a:t>understimated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17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 a vault for all source codes: </a:t>
            </a:r>
            <a:r>
              <a:rPr lang="en-US" b="1" dirty="0" smtClean="0"/>
              <a:t>no source code mustn’t get lost</a:t>
            </a:r>
          </a:p>
          <a:p>
            <a:endParaRPr lang="en-US" b="1" dirty="0" smtClean="0"/>
          </a:p>
          <a:p>
            <a:r>
              <a:rPr lang="en-US" dirty="0" smtClean="0"/>
              <a:t>Increase productivity of the work teams (e.g., manage more than one development team)</a:t>
            </a:r>
          </a:p>
          <a:p>
            <a:endParaRPr lang="en-US" b="1" dirty="0" smtClean="0"/>
          </a:p>
          <a:p>
            <a:r>
              <a:rPr lang="en-US" b="1" dirty="0" smtClean="0"/>
              <a:t>Traceability</a:t>
            </a:r>
            <a:r>
              <a:rPr lang="en-US" dirty="0" smtClean="0"/>
              <a:t>: Everyone know who change the code and when, if necessary, be able to rollback to a previous version of the source code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9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</a:t>
            </a:r>
            <a:endParaRPr lang="en-US" dirty="0"/>
          </a:p>
        </p:txBody>
      </p:sp>
      <p:pic>
        <p:nvPicPr>
          <p:cNvPr id="4" name="Immagine 238"/>
          <p:cNvPicPr/>
          <p:nvPr/>
        </p:nvPicPr>
        <p:blipFill>
          <a:blip r:embed="rId2"/>
          <a:stretch>
            <a:fillRect/>
          </a:stretch>
        </p:blipFill>
        <p:spPr>
          <a:xfrm>
            <a:off x="503280" y="1768320"/>
            <a:ext cx="8183520" cy="4149048"/>
          </a:xfrm>
          <a:prstGeom prst="rect">
            <a:avLst/>
          </a:prstGeom>
          <a:ln w="31750">
            <a:solidFill>
              <a:srgbClr val="003672"/>
            </a:solidFill>
          </a:ln>
        </p:spPr>
      </p:pic>
    </p:spTree>
    <p:extLst>
      <p:ext uri="{BB962C8B-B14F-4D97-AF65-F5344CB8AC3E}">
        <p14:creationId xmlns:p14="http://schemas.microsoft.com/office/powerpoint/2010/main" val="119738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Baseline</a:t>
            </a:r>
            <a:r>
              <a:rPr lang="en-US" dirty="0" smtClean="0"/>
              <a:t>: Identify the exact version number of each source contained in a specific software release. Virtual time machine allows to move through versions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5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Concepts(2)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Trunk</a:t>
            </a:r>
            <a:r>
              <a:rPr lang="en-US" dirty="0"/>
              <a:t>: Baseline of a software </a:t>
            </a:r>
            <a:r>
              <a:rPr lang="en-US" dirty="0" smtClean="0"/>
              <a:t>production.</a:t>
            </a:r>
          </a:p>
          <a:p>
            <a:pPr marL="0" indent="0">
              <a:buNone/>
            </a:pPr>
            <a:r>
              <a:rPr lang="en-US" dirty="0" smtClean="0"/>
              <a:t>Changes </a:t>
            </a:r>
            <a:r>
              <a:rPr lang="en-US" dirty="0"/>
              <a:t>on trunk often reflects in a new software </a:t>
            </a:r>
            <a:r>
              <a:rPr lang="en-US" dirty="0" smtClean="0"/>
              <a:t>release (e.g</a:t>
            </a:r>
            <a:r>
              <a:rPr lang="en-US" dirty="0"/>
              <a:t>., iOS7 –&gt; iOS8)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t="13387" r="902"/>
          <a:stretch/>
        </p:blipFill>
        <p:spPr>
          <a:xfrm>
            <a:off x="981592" y="3568344"/>
            <a:ext cx="7180815" cy="255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9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ING.thmx</Template>
  <TotalTime>585</TotalTime>
  <Words>699</Words>
  <Application>Microsoft Macintosh PowerPoint</Application>
  <PresentationFormat>Presentazione su schermo (4:3)</PresentationFormat>
  <Paragraphs>103</Paragraphs>
  <Slides>23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7" baseType="lpstr">
      <vt:lpstr>Calibri</vt:lpstr>
      <vt:lpstr>Mangal</vt:lpstr>
      <vt:lpstr>Arial</vt:lpstr>
      <vt:lpstr>ING</vt:lpstr>
      <vt:lpstr>Introduction to Configuration &amp; Source Management </vt:lpstr>
      <vt:lpstr>ICT Company (large dimension)</vt:lpstr>
      <vt:lpstr>Configuration Management</vt:lpstr>
      <vt:lpstr>Parallel between SCM and cooking</vt:lpstr>
      <vt:lpstr>Source Management</vt:lpstr>
      <vt:lpstr>Goals</vt:lpstr>
      <vt:lpstr>Basic Concepts</vt:lpstr>
      <vt:lpstr>Basic Concepts(1)</vt:lpstr>
      <vt:lpstr>Basic Concepts(2)</vt:lpstr>
      <vt:lpstr>Basic Concepts(3)</vt:lpstr>
      <vt:lpstr>Basic Concepts(4)</vt:lpstr>
      <vt:lpstr>Basic Concepts(5)</vt:lpstr>
      <vt:lpstr>Basic Concepts(6)</vt:lpstr>
      <vt:lpstr>Git</vt:lpstr>
      <vt:lpstr>Git - workflow</vt:lpstr>
      <vt:lpstr>Git base commands(1)</vt:lpstr>
      <vt:lpstr>Git base commands (2)</vt:lpstr>
      <vt:lpstr>Git base commands (3)</vt:lpstr>
      <vt:lpstr>Git base commands (4)</vt:lpstr>
      <vt:lpstr>Git base commands (5)</vt:lpstr>
      <vt:lpstr>Merge conflicts</vt:lpstr>
      <vt:lpstr>Merge conflicts (1)</vt:lpstr>
      <vt:lpstr>Git base commands (6)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al Configuration &amp; Source Management </dc:title>
  <dc:creator>Nicola Bicocchi</dc:creator>
  <cp:lastModifiedBy>GIULIO SALIERNO</cp:lastModifiedBy>
  <cp:revision>35</cp:revision>
  <dcterms:created xsi:type="dcterms:W3CDTF">2014-11-18T19:49:33Z</dcterms:created>
  <dcterms:modified xsi:type="dcterms:W3CDTF">2017-11-09T10:17:28Z</dcterms:modified>
</cp:coreProperties>
</file>

<file path=docProps/thumbnail.jpeg>
</file>